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1" r:id="rId3"/>
    <p:sldMasterId id="2147483652" r:id="rId4"/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9144000"/>
  <p:notesSz cx="6858000" cy="9144000"/>
  <p:embeddedFontLst>
    <p:embeddedFont>
      <p:font typeface="Century Gothic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font" Target="fonts/CenturyGothic-regular.fntdata"/><Relationship Id="rId25" Type="http://schemas.openxmlformats.org/officeDocument/2006/relationships/slide" Target="slides/slide19.xml"/><Relationship Id="rId28" Type="http://schemas.openxmlformats.org/officeDocument/2006/relationships/font" Target="fonts/CenturyGothic-italic.fntdata"/><Relationship Id="rId27" Type="http://schemas.openxmlformats.org/officeDocument/2006/relationships/font" Target="fonts/CenturyGothic-bold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2" name="Google Shape;62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e343ff7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9e343ff763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" name="Google Shape;7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" type="subTitle"/>
          </p:nvPr>
        </p:nvSpPr>
        <p:spPr>
          <a:xfrm>
            <a:off x="1331640" y="5166320"/>
            <a:ext cx="6400800" cy="566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(cont.)">
  <p:cSld name="Content (cont.)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/>
          <p:nvPr>
            <p:ph idx="1" type="body"/>
          </p:nvPr>
        </p:nvSpPr>
        <p:spPr>
          <a:xfrm>
            <a:off x="536028" y="914400"/>
            <a:ext cx="8229600" cy="4830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type="title"/>
          </p:nvPr>
        </p:nvSpPr>
        <p:spPr>
          <a:xfrm>
            <a:off x="457200" y="485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1371600" y="4873625"/>
            <a:ext cx="64008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Presented by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1371600" y="4114800"/>
            <a:ext cx="64008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Training Event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0" y="0"/>
            <a:ext cx="9144000" cy="1120775"/>
          </a:xfrm>
          <a:prstGeom prst="rect">
            <a:avLst/>
          </a:prstGeom>
          <a:solidFill>
            <a:srgbClr val="002F5F"/>
          </a:solidFill>
          <a:ln cap="flat" cmpd="sng" w="25400">
            <a:solidFill>
              <a:srgbClr val="002F5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860425"/>
            <a:ext cx="9144000" cy="520700"/>
          </a:xfrm>
          <a:prstGeom prst="homePlate">
            <a:avLst>
              <a:gd fmla="val 2055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4049712" y="95250"/>
            <a:ext cx="48895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CNH|</a:t>
            </a:r>
            <a:r>
              <a:rPr b="0" i="0" lang="en-US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 CLUB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 txBox="1"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2F5F"/>
          </a:solidFill>
          <a:ln cap="flat" cmpd="sng" w="25400">
            <a:solidFill>
              <a:srgbClr val="002F5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" name="Google Shape;16;p1"/>
          <p:cNvGrpSpPr/>
          <p:nvPr/>
        </p:nvGrpSpPr>
        <p:grpSpPr>
          <a:xfrm>
            <a:off x="179387" y="6248400"/>
            <a:ext cx="5410200" cy="523875"/>
            <a:chOff x="1066800" y="6248400"/>
            <a:chExt cx="5410200" cy="523220"/>
          </a:xfrm>
        </p:grpSpPr>
        <p:sp>
          <p:nvSpPr>
            <p:cNvPr id="17" name="Google Shape;17;p1"/>
            <p:cNvSpPr txBox="1"/>
            <p:nvPr/>
          </p:nvSpPr>
          <p:spPr>
            <a:xfrm>
              <a:off x="1066800" y="6248400"/>
              <a:ext cx="14478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entury Gothic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CNH |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"/>
            <p:cNvSpPr txBox="1"/>
            <p:nvPr/>
          </p:nvSpPr>
          <p:spPr>
            <a:xfrm>
              <a:off x="2286000" y="6305479"/>
              <a:ext cx="4191000" cy="415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entury Gothic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California-Nevada-Hawaii Key Club District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entury Gothic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District Education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" name="Google Shape;1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1612" y="68262"/>
            <a:ext cx="769937" cy="74453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1387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47637" y="6237287"/>
            <a:ext cx="17605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CNH |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1533525" y="6305550"/>
            <a:ext cx="4191000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entury Gothic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California-Nevada-Hawaii Key Club District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entury Gothic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District Education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1387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 txBox="1"/>
          <p:nvPr/>
        </p:nvSpPr>
        <p:spPr>
          <a:xfrm>
            <a:off x="250825" y="6237287"/>
            <a:ext cx="17621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CNH |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 txBox="1"/>
          <p:nvPr/>
        </p:nvSpPr>
        <p:spPr>
          <a:xfrm>
            <a:off x="1668462" y="6297612"/>
            <a:ext cx="4191000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entury Gothic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California-Nevada-Hawaii Key Club District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entury Gothic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District Education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2F5F"/>
          </a:solidFill>
          <a:ln cap="flat" cmpd="sng" w="25400">
            <a:solidFill>
              <a:srgbClr val="002F5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 txBox="1"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2F5F"/>
          </a:solidFill>
          <a:ln cap="flat" cmpd="sng" w="25400">
            <a:solidFill>
              <a:srgbClr val="002F5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 txBox="1"/>
          <p:nvPr/>
        </p:nvSpPr>
        <p:spPr>
          <a:xfrm>
            <a:off x="0" y="304800"/>
            <a:ext cx="9144000" cy="304800"/>
          </a:xfrm>
          <a:prstGeom prst="rect">
            <a:avLst/>
          </a:prstGeom>
          <a:gradFill>
            <a:gsLst>
              <a:gs pos="0">
                <a:srgbClr val="999FB1"/>
              </a:gs>
              <a:gs pos="50000">
                <a:srgbClr val="C2C5CF"/>
              </a:gs>
              <a:gs pos="100000">
                <a:srgbClr val="E2E3E7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 txBox="1"/>
          <p:nvPr/>
        </p:nvSpPr>
        <p:spPr>
          <a:xfrm>
            <a:off x="0" y="5867400"/>
            <a:ext cx="9144000" cy="304800"/>
          </a:xfrm>
          <a:prstGeom prst="rect">
            <a:avLst/>
          </a:prstGeom>
          <a:gradFill>
            <a:gsLst>
              <a:gs pos="0">
                <a:srgbClr val="999FB1"/>
              </a:gs>
              <a:gs pos="50000">
                <a:srgbClr val="C2C5CF"/>
              </a:gs>
              <a:gs pos="100000">
                <a:srgbClr val="E2E3E7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" name="Google Shape;36;p3"/>
          <p:cNvGrpSpPr/>
          <p:nvPr/>
        </p:nvGrpSpPr>
        <p:grpSpPr>
          <a:xfrm>
            <a:off x="228600" y="6218237"/>
            <a:ext cx="6248400" cy="595312"/>
            <a:chOff x="228129" y="6219016"/>
            <a:chExt cx="6248871" cy="594360"/>
          </a:xfrm>
        </p:grpSpPr>
        <p:pic>
          <p:nvPicPr>
            <p:cNvPr id="37" name="Google Shape;37;p3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228129" y="6219016"/>
              <a:ext cx="614075" cy="5943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Google Shape;38;p3"/>
            <p:cNvSpPr txBox="1"/>
            <p:nvPr/>
          </p:nvSpPr>
          <p:spPr>
            <a:xfrm>
              <a:off x="1066392" y="6249130"/>
              <a:ext cx="1447909" cy="523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entury Gothic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CNH |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"/>
            <p:cNvSpPr txBox="1"/>
            <p:nvPr/>
          </p:nvSpPr>
          <p:spPr>
            <a:xfrm>
              <a:off x="2285684" y="6306188"/>
              <a:ext cx="4191316" cy="415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entury Gothic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California-Nevada-Hawaii Key Club District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entury Gothic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District Education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" name="Google Shape;40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/>
          <p:nvPr/>
        </p:nvSpPr>
        <p:spPr>
          <a:xfrm>
            <a:off x="0" y="180975"/>
            <a:ext cx="9144000" cy="1447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2F5F"/>
          </a:solidFill>
          <a:ln cap="flat" cmpd="sng" w="25400">
            <a:solidFill>
              <a:srgbClr val="002F5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"/>
          <p:cNvSpPr txBox="1"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2F5F"/>
          </a:solidFill>
          <a:ln cap="flat" cmpd="sng" w="25400">
            <a:solidFill>
              <a:srgbClr val="002F5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0" y="304800"/>
            <a:ext cx="9144000" cy="304800"/>
          </a:xfrm>
          <a:prstGeom prst="rect">
            <a:avLst/>
          </a:prstGeom>
          <a:gradFill>
            <a:gsLst>
              <a:gs pos="0">
                <a:srgbClr val="999FB1"/>
              </a:gs>
              <a:gs pos="50000">
                <a:srgbClr val="C2C5CF"/>
              </a:gs>
              <a:gs pos="100000">
                <a:srgbClr val="E2E3E7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 txBox="1"/>
          <p:nvPr/>
        </p:nvSpPr>
        <p:spPr>
          <a:xfrm>
            <a:off x="0" y="5867400"/>
            <a:ext cx="9144000" cy="304800"/>
          </a:xfrm>
          <a:prstGeom prst="rect">
            <a:avLst/>
          </a:prstGeom>
          <a:gradFill>
            <a:gsLst>
              <a:gs pos="0">
                <a:srgbClr val="999FB1"/>
              </a:gs>
              <a:gs pos="50000">
                <a:srgbClr val="C2C5CF"/>
              </a:gs>
              <a:gs pos="100000">
                <a:srgbClr val="E2E3E7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" name="Google Shape;50;p5"/>
          <p:cNvGrpSpPr/>
          <p:nvPr/>
        </p:nvGrpSpPr>
        <p:grpSpPr>
          <a:xfrm>
            <a:off x="228600" y="6218237"/>
            <a:ext cx="6248400" cy="595312"/>
            <a:chOff x="228129" y="6219016"/>
            <a:chExt cx="6248871" cy="594360"/>
          </a:xfrm>
        </p:grpSpPr>
        <p:pic>
          <p:nvPicPr>
            <p:cNvPr id="51" name="Google Shape;51;p5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228129" y="6219016"/>
              <a:ext cx="614075" cy="5943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Google Shape;52;p5"/>
            <p:cNvSpPr txBox="1"/>
            <p:nvPr/>
          </p:nvSpPr>
          <p:spPr>
            <a:xfrm>
              <a:off x="1066392" y="6249130"/>
              <a:ext cx="1447909" cy="523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entury Gothic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CNH |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5"/>
            <p:cNvSpPr txBox="1"/>
            <p:nvPr/>
          </p:nvSpPr>
          <p:spPr>
            <a:xfrm>
              <a:off x="2285684" y="6306188"/>
              <a:ext cx="4191316" cy="415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entury Gothic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California-Nevada-Hawaii Key Club District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entury Gothic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District Education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cdc.gov/healthyschools/shi/pdf/training-manual/WrightFamily.pdf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mqschoolacc@gmail.com" TargetMode="External"/><Relationship Id="rId4" Type="http://schemas.openxmlformats.org/officeDocument/2006/relationships/hyperlink" Target="mailto:mqschoolacc@gmai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/>
          <p:nvPr>
            <p:ph type="ctrTitle"/>
          </p:nvPr>
        </p:nvSpPr>
        <p:spPr>
          <a:xfrm>
            <a:off x="719137" y="2060575"/>
            <a:ext cx="7772400" cy="1944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</a:pPr>
            <a:r>
              <a:rPr b="1" i="0" lang="en-US" sz="4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Engaging Members</a:t>
            </a:r>
            <a:endParaRPr/>
          </a:p>
        </p:txBody>
      </p:sp>
      <p:sp>
        <p:nvSpPr>
          <p:cNvPr id="65" name="Google Shape;65;p7"/>
          <p:cNvSpPr txBox="1"/>
          <p:nvPr/>
        </p:nvSpPr>
        <p:spPr>
          <a:xfrm>
            <a:off x="1371600" y="5181600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i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Ella Trinh</a:t>
            </a:r>
            <a:r>
              <a:rPr b="1" i="1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Club President</a:t>
            </a:r>
            <a:endParaRPr i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i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Michelle Olden, </a:t>
            </a:r>
            <a:r>
              <a:rPr i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Club President</a:t>
            </a:r>
            <a:endParaRPr i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66;p7"/>
          <p:cNvSpPr txBox="1"/>
          <p:nvPr/>
        </p:nvSpPr>
        <p:spPr>
          <a:xfrm>
            <a:off x="1371600" y="4422775"/>
            <a:ext cx="6400800" cy="450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Region Training Conference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7"/>
          <p:cNvPicPr preferRelativeResize="0"/>
          <p:nvPr/>
        </p:nvPicPr>
        <p:blipFill rotWithShape="1">
          <a:blip r:embed="rId3">
            <a:alphaModFix/>
          </a:blip>
          <a:srcRect b="0" l="0" r="49528" t="49528"/>
          <a:stretch/>
        </p:blipFill>
        <p:spPr>
          <a:xfrm rot="1709312">
            <a:off x="7255946" y="1408492"/>
            <a:ext cx="1578509" cy="157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7"/>
          <p:cNvPicPr preferRelativeResize="0"/>
          <p:nvPr/>
        </p:nvPicPr>
        <p:blipFill rotWithShape="1">
          <a:blip r:embed="rId4">
            <a:alphaModFix/>
          </a:blip>
          <a:srcRect b="0" l="51439" r="0" t="46621"/>
          <a:stretch/>
        </p:blipFill>
        <p:spPr>
          <a:xfrm>
            <a:off x="6991761" y="4005245"/>
            <a:ext cx="2106880" cy="233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7"/>
          <p:cNvPicPr preferRelativeResize="0"/>
          <p:nvPr/>
        </p:nvPicPr>
        <p:blipFill rotWithShape="1">
          <a:blip r:embed="rId5">
            <a:alphaModFix/>
          </a:blip>
          <a:srcRect b="49528" l="46013" r="0" t="0"/>
          <a:stretch/>
        </p:blipFill>
        <p:spPr>
          <a:xfrm rot="-1326508">
            <a:off x="246291" y="1367928"/>
            <a:ext cx="1769820" cy="1654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7"/>
          <p:cNvPicPr preferRelativeResize="0"/>
          <p:nvPr/>
        </p:nvPicPr>
        <p:blipFill rotWithShape="1">
          <a:blip r:embed="rId6">
            <a:alphaModFix/>
          </a:blip>
          <a:srcRect b="50736" l="0" r="50300" t="0"/>
          <a:stretch/>
        </p:blipFill>
        <p:spPr>
          <a:xfrm>
            <a:off x="125138" y="4422764"/>
            <a:ext cx="2012124" cy="1944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Different icebreakers</a:t>
            </a:r>
            <a:endParaRPr/>
          </a:p>
          <a:p>
            <a:pPr indent="-457200" lvl="1" marL="857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Name/get to know you games</a:t>
            </a:r>
            <a:endParaRPr/>
          </a:p>
          <a:p>
            <a:pPr indent="-457200" lvl="1" marL="857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Movement games</a:t>
            </a:r>
            <a:endParaRPr/>
          </a:p>
          <a:p>
            <a:pPr indent="-457200" lvl="1" marL="857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Creation/thinking games</a:t>
            </a:r>
            <a:endParaRPr/>
          </a:p>
        </p:txBody>
      </p:sp>
      <p:sp>
        <p:nvSpPr>
          <p:cNvPr id="123" name="Google Shape;123;p16"/>
          <p:cNvSpPr txBox="1"/>
          <p:nvPr>
            <p:ph type="title"/>
          </p:nvPr>
        </p:nvSpPr>
        <p:spPr>
          <a:xfrm>
            <a:off x="457200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b="1" i="0" lang="en-US" sz="4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Icebreakers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Name/Get to know you game</a:t>
            </a:r>
            <a:endParaRPr/>
          </a:p>
          <a:p>
            <a:pPr indent="-457200" lvl="1" marL="857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like…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Name two to three things you like about that person</a:t>
            </a:r>
            <a:endParaRPr/>
          </a:p>
          <a:p>
            <a:pPr indent="-457200" lvl="1" marL="857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Pass the box/hot potato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Goal: to not get the box or “hot potato”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Play music, when music stops, person with box has to open it and introduce themselves</a:t>
            </a:r>
            <a:endParaRPr/>
          </a:p>
        </p:txBody>
      </p:sp>
      <p:sp>
        <p:nvSpPr>
          <p:cNvPr id="129" name="Google Shape;129;p17"/>
          <p:cNvSpPr txBox="1"/>
          <p:nvPr>
            <p:ph type="title"/>
          </p:nvPr>
        </p:nvSpPr>
        <p:spPr>
          <a:xfrm>
            <a:off x="457200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b="1" i="0" lang="en-US" sz="4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Icebreakers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Name/Get to know you game</a:t>
            </a:r>
            <a:endParaRPr/>
          </a:p>
          <a:p>
            <a:pPr indent="-457200" lvl="1" marL="857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Soulmate</a:t>
            </a:r>
            <a:endParaRPr/>
          </a:p>
          <a:p>
            <a:pPr indent="-381000" lvl="2" marL="1371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Goal: to try to find someone similar to you</a:t>
            </a:r>
            <a:endParaRPr/>
          </a:p>
          <a:p>
            <a:pPr indent="-381000" lvl="2" marL="1371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One person lists qualities to try to find their soulmate</a:t>
            </a:r>
            <a:endParaRPr/>
          </a:p>
        </p:txBody>
      </p:sp>
      <p:sp>
        <p:nvSpPr>
          <p:cNvPr id="135" name="Google Shape;135;p18"/>
          <p:cNvSpPr txBox="1"/>
          <p:nvPr>
            <p:ph type="title"/>
          </p:nvPr>
        </p:nvSpPr>
        <p:spPr>
          <a:xfrm>
            <a:off x="457200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b="1" i="0" lang="en-US" sz="4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Icebreakers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Movement games</a:t>
            </a:r>
            <a:endParaRPr/>
          </a:p>
          <a:p>
            <a:pPr indent="-457200" lvl="1" marL="857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Salt and Pepper or Three People in a Boat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Goal: to be one of the last people in a group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Portray groups or people by a command of words</a:t>
            </a:r>
            <a:endParaRPr/>
          </a:p>
          <a:p>
            <a:pPr indent="-457200" lvl="3" marL="1714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Salt and Pepper = two people together</a:t>
            </a:r>
            <a:endParaRPr/>
          </a:p>
          <a:p>
            <a:pPr indent="-457200" lvl="3" marL="1714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Three people in a boat = three people rowing boat</a:t>
            </a:r>
            <a:endParaRPr/>
          </a:p>
          <a:p>
            <a:pPr indent="-457200" lvl="3" marL="1714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Five people around a campfire = five people warming hands around a campfire</a:t>
            </a:r>
            <a:endParaRPr/>
          </a:p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9"/>
          <p:cNvSpPr txBox="1"/>
          <p:nvPr>
            <p:ph type="title"/>
          </p:nvPr>
        </p:nvSpPr>
        <p:spPr>
          <a:xfrm>
            <a:off x="457200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b="1" i="0" lang="en-US" sz="4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Icebreakers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idx="1" type="body"/>
          </p:nvPr>
        </p:nvSpPr>
        <p:spPr>
          <a:xfrm>
            <a:off x="457200" y="1304925"/>
            <a:ext cx="8229600" cy="4248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Movement games</a:t>
            </a:r>
            <a:endParaRPr/>
          </a:p>
          <a:p>
            <a:pPr indent="-457200" lvl="1" marL="857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Heads Up Seven Up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Goal: to be the last person participating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People sit with their thumbs up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Seven people are chosen to choose the new seven</a:t>
            </a:r>
            <a:endParaRPr/>
          </a:p>
          <a:p>
            <a:pPr indent="-457200" lvl="1" marL="857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Simon Says: Group Edition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Goal: to be the last person participating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Simon Says with more movement (similar to Salt and Pepper)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20"/>
          <p:cNvSpPr txBox="1"/>
          <p:nvPr>
            <p:ph type="title"/>
          </p:nvPr>
        </p:nvSpPr>
        <p:spPr>
          <a:xfrm>
            <a:off x="457200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b="1" i="0" lang="en-US" sz="4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Icebreakers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idx="1" type="body"/>
          </p:nvPr>
        </p:nvSpPr>
        <p:spPr>
          <a:xfrm>
            <a:off x="457200" y="1304925"/>
            <a:ext cx="8229600" cy="4248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i="0" lang="en-US" sz="3200" u="none">
                <a:solidFill>
                  <a:schemeClr val="dk1"/>
                </a:solidFill>
              </a:rPr>
              <a:t>Movement games</a:t>
            </a:r>
            <a:endParaRPr/>
          </a:p>
          <a:p>
            <a:pPr indent="-457200" lvl="1" marL="857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0" lang="en-US" sz="2800" u="none" cap="none" strike="noStrike">
                <a:solidFill>
                  <a:schemeClr val="dk1"/>
                </a:solidFill>
              </a:rPr>
              <a:t>The Wright Family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0" lang="en-US" sz="2400" u="none" cap="none" strike="noStrike">
                <a:solidFill>
                  <a:schemeClr val="dk1"/>
                </a:solidFill>
              </a:rPr>
              <a:t>Goal: to do the activity as correctly and efficiently as possible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0" lang="en-US" sz="2400" u="none" cap="none" strike="noStrike">
                <a:solidFill>
                  <a:schemeClr val="dk1"/>
                </a:solidFill>
              </a:rPr>
              <a:t>Each person holds an object and passes it left or right when they hear the words left or right</a:t>
            </a:r>
            <a:endParaRPr i="0" sz="2400" u="none" cap="none" strike="noStrike">
              <a:solidFill>
                <a:schemeClr val="dk1"/>
              </a:solidFill>
            </a:endParaRPr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1100" u="sng">
                <a:solidFill>
                  <a:schemeClr val="hlink"/>
                </a:solidFill>
                <a:hlinkClick r:id="rId3"/>
              </a:rPr>
              <a:t>https://www.cdc.gov/healthyschools/shi/pdf/training-manual/WrightFamily.pdf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</a:endParaRPr>
          </a:p>
        </p:txBody>
      </p:sp>
      <p:sp>
        <p:nvSpPr>
          <p:cNvPr id="153" name="Google Shape;153;p21"/>
          <p:cNvSpPr txBox="1"/>
          <p:nvPr>
            <p:ph type="title"/>
          </p:nvPr>
        </p:nvSpPr>
        <p:spPr>
          <a:xfrm>
            <a:off x="457200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b="1" i="0" lang="en-US" sz="4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Icebreakers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idx="1" type="body"/>
          </p:nvPr>
        </p:nvSpPr>
        <p:spPr>
          <a:xfrm>
            <a:off x="457200" y="1304925"/>
            <a:ext cx="8229600" cy="4248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Creation/Thinking games</a:t>
            </a:r>
            <a:endParaRPr/>
          </a:p>
          <a:p>
            <a:pPr indent="-457200" lvl="1" marL="857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Psychiatrist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Goal: the psychiatrist has to guess what the common symptom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People gather together to create a common symptom that the psychiatrist has to guess</a:t>
            </a:r>
            <a:endParaRPr/>
          </a:p>
          <a:p>
            <a:pPr indent="-457200" lvl="3" marL="1714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Ex: every time someone laughs, we snap our fingers</a:t>
            </a:r>
            <a:endParaRPr/>
          </a:p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22"/>
          <p:cNvSpPr txBox="1"/>
          <p:nvPr>
            <p:ph type="title"/>
          </p:nvPr>
        </p:nvSpPr>
        <p:spPr>
          <a:xfrm>
            <a:off x="457200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b="1" i="0" lang="en-US" sz="4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Icebreakers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idx="1" type="body"/>
          </p:nvPr>
        </p:nvSpPr>
        <p:spPr>
          <a:xfrm>
            <a:off x="457200" y="1304925"/>
            <a:ext cx="8229600" cy="4248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Creation/Thinking games</a:t>
            </a:r>
            <a:endParaRPr/>
          </a:p>
          <a:p>
            <a:pPr indent="-457200" lvl="1" marL="857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Concentration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Goal: to be the last person participating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People are in a circle, hands on top of each others as if passing a ball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hesitation, off the bat thinking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“Concentration, concentration, no repeats or hesitations, subject/category/topic is…”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23"/>
          <p:cNvSpPr txBox="1"/>
          <p:nvPr>
            <p:ph type="title"/>
          </p:nvPr>
        </p:nvSpPr>
        <p:spPr>
          <a:xfrm>
            <a:off x="457200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b="1" i="0" lang="en-US" sz="4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Icebreakers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idx="1" type="body"/>
          </p:nvPr>
        </p:nvSpPr>
        <p:spPr>
          <a:xfrm>
            <a:off x="457200" y="1304925"/>
            <a:ext cx="8229600" cy="4248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Creation/Thinking games</a:t>
            </a:r>
            <a:endParaRPr/>
          </a:p>
          <a:p>
            <a:pPr indent="-457200" lvl="1" marL="857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fast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Goal: be the last person participating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Around the world style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Spelling bee + trivia questions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24"/>
          <p:cNvSpPr txBox="1"/>
          <p:nvPr>
            <p:ph type="title"/>
          </p:nvPr>
        </p:nvSpPr>
        <p:spPr>
          <a:xfrm>
            <a:off x="457200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b="1" i="0" lang="en-US" sz="4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Icebreakers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>
            <p:ph idx="1" type="body"/>
          </p:nvPr>
        </p:nvSpPr>
        <p:spPr>
          <a:xfrm>
            <a:off x="536575" y="914400"/>
            <a:ext cx="8378825" cy="417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Questions?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Comments?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Concerns?</a:t>
            </a:r>
            <a:endParaRPr/>
          </a:p>
          <a:p>
            <a:pPr indent="-342900" lvl="0" marL="342900" marR="0" rtl="0" algn="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63500" lvl="0" marL="3429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228600" y="4724400"/>
            <a:ext cx="8686800" cy="1201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Further Questions, please contact: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Michelle Olden nwcta.president@gmail.com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 Trinh</a:t>
            </a:r>
            <a:r>
              <a:rPr b="1" i="0" lang="en-US" sz="1800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caslvkeyclubpres</a:t>
            </a:r>
            <a:r>
              <a:rPr b="1" i="0" lang="en-US" sz="1800" cap="none" strike="noStrike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@gmail.com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Instagram: @ellaatrinh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sng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 txBox="1"/>
          <p:nvPr>
            <p:ph idx="1" type="body"/>
          </p:nvPr>
        </p:nvSpPr>
        <p:spPr>
          <a:xfrm>
            <a:off x="536575" y="914400"/>
            <a:ext cx="8067675" cy="417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ways to keep members engaged?</a:t>
            </a:r>
            <a:endParaRPr/>
          </a:p>
          <a:p>
            <a:pPr indent="-342900" lvl="0" marL="342900" marR="0" rtl="0" algn="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63500" lvl="0" marL="3429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/>
          <p:nvPr>
            <p:ph idx="1" type="body"/>
          </p:nvPr>
        </p:nvSpPr>
        <p:spPr>
          <a:xfrm>
            <a:off x="457200" y="1484312"/>
            <a:ext cx="8229600" cy="464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Spirit causes spirit</a:t>
            </a:r>
            <a:endParaRPr/>
          </a:p>
          <a:p>
            <a:pPr indent="-457200" lvl="1" marL="857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Break the barrier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 ok to feel uncomfortable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Depend on relatability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Cheering</a:t>
            </a:r>
            <a:endParaRPr/>
          </a:p>
          <a:p>
            <a:pPr indent="-457200" lvl="1" marL="857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interest will cause others to show interest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Influenced by peers</a:t>
            </a:r>
            <a:endParaRPr/>
          </a:p>
          <a:p>
            <a:pPr indent="-457200" lvl="1" marL="857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Creating a welcoming environment is key</a:t>
            </a:r>
            <a:endParaRPr/>
          </a:p>
        </p:txBody>
      </p:sp>
      <p:sp>
        <p:nvSpPr>
          <p:cNvPr id="81" name="Google Shape;81;p9"/>
          <p:cNvSpPr txBox="1"/>
          <p:nvPr>
            <p:ph type="title"/>
          </p:nvPr>
        </p:nvSpPr>
        <p:spPr>
          <a:xfrm>
            <a:off x="457200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b="1" i="0" lang="en-US" sz="4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Ways to Engage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interactive activities</a:t>
            </a:r>
            <a:endParaRPr/>
          </a:p>
          <a:p>
            <a:pPr indent="-457200" lvl="1" marL="857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Icebreakers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 games to get to know others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break the barrier</a:t>
            </a:r>
            <a:endParaRPr/>
          </a:p>
          <a:p>
            <a:pPr indent="-457200" lvl="1" marL="857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 working activities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Like icebreakers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 people working together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Creates bonds on cognitive level</a:t>
            </a:r>
            <a:endParaRPr/>
          </a:p>
        </p:txBody>
      </p:sp>
      <p:sp>
        <p:nvSpPr>
          <p:cNvPr id="87" name="Google Shape;87;p10"/>
          <p:cNvSpPr txBox="1"/>
          <p:nvPr>
            <p:ph type="title"/>
          </p:nvPr>
        </p:nvSpPr>
        <p:spPr>
          <a:xfrm>
            <a:off x="457200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b="1" i="0" lang="en-US" sz="4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Ways to Engage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interactive activities</a:t>
            </a:r>
            <a:endParaRPr/>
          </a:p>
          <a:p>
            <a:pPr indent="-457200" lvl="1" marL="857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Volunteering events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Volunteer with other members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Stay with your club</a:t>
            </a:r>
            <a:endParaRPr/>
          </a:p>
          <a:p>
            <a:pPr indent="-457200" lvl="1" marL="857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Socials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Includes icebreakers, opportunity events, opportunity to directly connect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Outside of school environment</a:t>
            </a:r>
            <a:endParaRPr/>
          </a:p>
        </p:txBody>
      </p:sp>
      <p:sp>
        <p:nvSpPr>
          <p:cNvPr id="93" name="Google Shape;93;p11"/>
          <p:cNvSpPr txBox="1"/>
          <p:nvPr>
            <p:ph type="title"/>
          </p:nvPr>
        </p:nvSpPr>
        <p:spPr>
          <a:xfrm>
            <a:off x="457200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b="1" i="0" lang="en-US" sz="4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Ways to Engage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Don’t just repost, make it your own</a:t>
            </a:r>
            <a:endParaRPr/>
          </a:p>
          <a:p>
            <a:pPr indent="-457200" lvl="1" marL="857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Often just a picture or video</a:t>
            </a:r>
            <a:endParaRPr/>
          </a:p>
          <a:p>
            <a:pPr indent="-457200" lvl="1" marL="857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 an experience that is yours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GIFs, stickers, captions, drawings, custom fonts, music features, etc.</a:t>
            </a:r>
            <a:endParaRPr/>
          </a:p>
          <a:p>
            <a:pPr indent="-457200" lvl="1" marL="857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Captions are effective</a:t>
            </a:r>
            <a:endParaRPr/>
          </a:p>
          <a:p>
            <a:pPr indent="-457200" lvl="1" marL="857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Try your best to make it accessible</a:t>
            </a:r>
            <a:endParaRPr/>
          </a:p>
        </p:txBody>
      </p:sp>
      <p:sp>
        <p:nvSpPr>
          <p:cNvPr id="99" name="Google Shape;99;p12"/>
          <p:cNvSpPr txBox="1"/>
          <p:nvPr>
            <p:ph type="title"/>
          </p:nvPr>
        </p:nvSpPr>
        <p:spPr>
          <a:xfrm>
            <a:off x="457200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b="1" i="0" lang="en-US" sz="4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Engaging Through Social Media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Reach out to others</a:t>
            </a:r>
            <a:endParaRPr/>
          </a:p>
          <a:p>
            <a:pPr indent="-457200" lvl="1" marL="857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Message other members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 awareness</a:t>
            </a:r>
            <a:endParaRPr/>
          </a:p>
          <a:p>
            <a:pPr indent="-457200" lvl="1" marL="857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all the time</a:t>
            </a:r>
            <a:endParaRPr/>
          </a:p>
          <a:p>
            <a:pPr indent="-457200" lvl="1" marL="857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Consider what the audience may want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Interact with other members</a:t>
            </a:r>
            <a:endParaRPr/>
          </a:p>
          <a:p>
            <a:pPr indent="-457200" lvl="1" marL="857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 pals, those are Fall Rally</a:t>
            </a:r>
            <a:endParaRPr/>
          </a:p>
          <a:p>
            <a:pPr indent="-457200" lvl="1" marL="857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Take pictures with others and tag them</a:t>
            </a:r>
            <a:endParaRPr/>
          </a:p>
        </p:txBody>
      </p:sp>
      <p:sp>
        <p:nvSpPr>
          <p:cNvPr id="105" name="Google Shape;105;p13"/>
          <p:cNvSpPr txBox="1"/>
          <p:nvPr>
            <p:ph type="title"/>
          </p:nvPr>
        </p:nvSpPr>
        <p:spPr>
          <a:xfrm>
            <a:off x="457200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b="1" i="0" lang="en-US" sz="4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Engaging Through Social Media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Interact with other members (cont.)</a:t>
            </a:r>
            <a:endParaRPr/>
          </a:p>
          <a:p>
            <a:pPr indent="-457200" lvl="1" marL="857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Fall Rally Social Media reminder</a:t>
            </a:r>
            <a:endParaRPr/>
          </a:p>
          <a:p>
            <a:pPr indent="-457200" lvl="1" marL="857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 mindful of SafeKey</a:t>
            </a:r>
            <a:endParaRPr/>
          </a:p>
          <a:p>
            <a:pPr indent="-457200" lvl="2" marL="12573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Maintain a clean image of Key Club and its members</a:t>
            </a:r>
            <a:endParaRPr/>
          </a:p>
        </p:txBody>
      </p:sp>
      <p:sp>
        <p:nvSpPr>
          <p:cNvPr id="111" name="Google Shape;111;p14"/>
          <p:cNvSpPr txBox="1"/>
          <p:nvPr>
            <p:ph type="title"/>
          </p:nvPr>
        </p:nvSpPr>
        <p:spPr>
          <a:xfrm>
            <a:off x="457200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b="1" i="0" lang="en-US" sz="4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Engaging Through Social Media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Bang is no longer permitted</a:t>
            </a:r>
            <a:endParaRPr/>
          </a:p>
          <a:p>
            <a:pPr indent="-457200" lvl="1" marL="857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Popular name game</a:t>
            </a:r>
            <a:endParaRPr/>
          </a:p>
          <a:p>
            <a:pPr indent="-457200" lvl="1" marL="857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Due to insensitive nature and current events</a:t>
            </a:r>
            <a:endParaRPr/>
          </a:p>
        </p:txBody>
      </p:sp>
      <p:sp>
        <p:nvSpPr>
          <p:cNvPr id="117" name="Google Shape;117;p15"/>
          <p:cNvSpPr txBox="1"/>
          <p:nvPr>
            <p:ph type="title"/>
          </p:nvPr>
        </p:nvSpPr>
        <p:spPr>
          <a:xfrm>
            <a:off x="457200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b="1" i="0" lang="en-US" sz="4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Icebreakers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Key Club 1">
      <a:dk1>
        <a:srgbClr val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Office Theme">
  <a:themeElements>
    <a:clrScheme name="Key Club 1">
      <a:dk1>
        <a:srgbClr val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Office Theme">
  <a:themeElements>
    <a:clrScheme name="Key Club 1">
      <a:dk1>
        <a:srgbClr val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